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7" r:id="rId2"/>
    <p:sldId id="268" r:id="rId3"/>
    <p:sldId id="270" r:id="rId4"/>
    <p:sldId id="271" r:id="rId5"/>
    <p:sldId id="272" r:id="rId6"/>
    <p:sldId id="273" r:id="rId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1" autoAdjust="0"/>
    <p:restoredTop sz="94643" autoAdjust="0"/>
  </p:normalViewPr>
  <p:slideViewPr>
    <p:cSldViewPr>
      <p:cViewPr varScale="1">
        <p:scale>
          <a:sx n="84" d="100"/>
          <a:sy n="84" d="100"/>
        </p:scale>
        <p:origin x="96" y="9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FEA033-23FF-4490-9E44-3F28A5A58498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FE05B0-CF58-447A-8915-4AC42EFCB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0AD5A-1975-4B55-A7E2-A537C0043DBA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E5DC-AA7A-4C2C-A074-96FC6CBC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0F98-7D9D-4F5D-A67D-6C771DC8DCDF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798D-5E7F-4083-A102-74648A2D0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3D88-86A2-4378-8184-2B977F73168C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4E97-5EC8-44C5-9393-D7142C994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3D94-91C6-4CC4-B9FA-054A2C503852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6103-4804-4606-8105-3D6F4949C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D058-9436-4BA5-B4FE-5807CC50CF85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CEE7-7440-4882-8255-9053E42B7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C036-A0A4-4598-8F9F-348071462C9C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E40A-BBBC-4742-B524-A1FD248A8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9F5F-14B3-424D-AED9-A90BACDFB009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9D41-0F93-48FE-BFCA-C7CAC772B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E610-B5F2-47AF-B413-3B0FC60AA230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52E5A-F31B-4EEA-9AD5-6F78B05E4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61C6-21C4-4EBA-845C-C272DBD43670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901A7-6D8B-4060-861A-B6B88E00D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1566-452A-4B05-B5F9-1C70511BE622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0302-5D70-4BBA-A3B2-42DDC5ED7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ED78-A2E1-4315-933B-22825798242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7A25-552E-4137-8BBF-3D096AA88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CF1659-C3BC-41E8-8457-44B5BF5DBAAD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869F50-C743-46B7-BA1F-EB65C6717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63688"/>
            <a:ext cx="7772400" cy="1101725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 smtClean="0"/>
              <a:t>ПОДТВЕРЖДЕНИЕ СООТВЕТСТВИЯ </a:t>
            </a:r>
            <a:br>
              <a:rPr lang="ru-RU" sz="2400" b="1" dirty="0" smtClean="0"/>
            </a:br>
            <a:r>
              <a:rPr lang="ru-RU" sz="2400" b="1" dirty="0" smtClean="0"/>
              <a:t>РАБОТ (ПРОЦЕССОВ) В СТРОИТЕЛЬСТВЕ ТРЕБОВАНИЯМ СТАНДАРТОВ НОСТРОЙ</a:t>
            </a:r>
            <a:r>
              <a:rPr lang="ru-RU" sz="2000" b="1" dirty="0" smtClean="0"/>
              <a:t>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188" y="2859088"/>
            <a:ext cx="7777162" cy="1225550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latin typeface="Calibri" pitchFamily="34" charset="0"/>
              </a:rPr>
              <a:t>Автор:	Кудрявцева</a:t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>	Галина Дмитриевна</a:t>
            </a:r>
          </a:p>
          <a:p>
            <a:r>
              <a:rPr lang="ru-RU" sz="2000" dirty="0">
                <a:latin typeface="Calibri" pitchFamily="34" charset="0"/>
              </a:rPr>
              <a:t>                Руководитель Центра сертификации </a:t>
            </a:r>
            <a:r>
              <a:rPr lang="ru-RU" sz="2000" dirty="0" err="1">
                <a:latin typeface="Calibri" pitchFamily="34" charset="0"/>
              </a:rPr>
              <a:t>ОАО«НИИМосстрой</a:t>
            </a:r>
            <a:r>
              <a:rPr lang="ru-RU" sz="2000" dirty="0">
                <a:latin typeface="Calibri" pitchFamily="34" charset="0"/>
              </a:rPr>
              <a:t>»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добровольной оценки соответствия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Национального объединения строителей (СДОС НОСТРОЙ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формируется по Федеральным округам и включает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 органов по сертификации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44 испытательные лаборатории,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имеющих практический опыт работы в строительной отрасли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F6103-4804-4606-8105-3D6F4949CA9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435280" cy="338782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Системы СДОС НОСТРОЙ , взаимодействие руководящих, методических  органов,  участников (ОС и ИЦ) при выполнении работ по подтверждению соответствия регламентировано документированными процедурами и обеспечено разработанным </a:t>
            </a:r>
            <a:r>
              <a:rPr lang="ru-RU" sz="2400" b="1" dirty="0" smtClean="0">
                <a:solidFill>
                  <a:srgbClr val="FFC000"/>
                </a:solidFill>
              </a:rPr>
              <a:t>электронным документооборотом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что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позволяет контролировать качество сертификации,  вести Реестры выданных сертификатов, контролировать их актуальность. </a:t>
            </a:r>
            <a:endParaRPr lang="ru-RU" sz="2400" b="1" dirty="0" smtClean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F6103-4804-4606-8105-3D6F4949CA9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8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Комплексы стандартов системы стандартизации НОСТРОЙ: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Процессы выполнения работ по строительству;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Строительный контроль. Методы контроля;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Оценка соответствия;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Требования к качеству работ и др.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Создадут нормативное обеспечение для наиболее полной оценки соответствия работ (процессов) в строительстве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F6103-4804-4606-8105-3D6F4949CA9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7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31591"/>
            <a:ext cx="8568952" cy="345638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«Правила 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порядок сертификации работ по строительству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реконструкции 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капитальному ремонту»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DS.NOS-11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.3-2012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Схемы сертификации работ (процессов);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Функции участников сертификации работ процессов;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Формы документов, для всех этапов сертификации работ (процессов);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Состав документов для каждой схемы сертификации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F6103-4804-4606-8105-3D6F4949CA9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4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234331" y="1182688"/>
          <a:ext cx="4675338" cy="34248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0287">
                  <a:extLst>
                    <a:ext uri="{9D8B030D-6E8A-4147-A177-3AD203B41FA5}">
                      <a16:colId xmlns:a16="http://schemas.microsoft.com/office/drawing/2014/main" val="524571657"/>
                    </a:ext>
                  </a:extLst>
                </a:gridCol>
                <a:gridCol w="1187926">
                  <a:extLst>
                    <a:ext uri="{9D8B030D-6E8A-4147-A177-3AD203B41FA5}">
                      <a16:colId xmlns:a16="http://schemas.microsoft.com/office/drawing/2014/main" val="2140688637"/>
                    </a:ext>
                  </a:extLst>
                </a:gridCol>
                <a:gridCol w="1187926">
                  <a:extLst>
                    <a:ext uri="{9D8B030D-6E8A-4147-A177-3AD203B41FA5}">
                      <a16:colId xmlns:a16="http://schemas.microsoft.com/office/drawing/2014/main" val="4294669899"/>
                    </a:ext>
                  </a:extLst>
                </a:gridCol>
                <a:gridCol w="1859199">
                  <a:extLst>
                    <a:ext uri="{9D8B030D-6E8A-4147-A177-3AD203B41FA5}">
                      <a16:colId xmlns:a16="http://schemas.microsoft.com/office/drawing/2014/main" val="444549979"/>
                    </a:ext>
                  </a:extLst>
                </a:gridCol>
              </a:tblGrid>
              <a:tr h="135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Номер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         Элемент         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         схемы  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сертификации (модуль)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extLst>
                  <a:ext uri="{0D108BD9-81ED-4DB2-BD59-A6C34878D82A}">
                    <a16:rowId xmlns:a16="http://schemas.microsoft.com/office/drawing/2014/main" val="3621403916"/>
                  </a:ext>
                </a:extLst>
              </a:tr>
              <a:tr h="40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схемы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Оценка выполнения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Проверка (испытания) результатов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Инспекционный контроль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extLst>
                  <a:ext uri="{0D108BD9-81ED-4DB2-BD59-A6C34878D82A}">
                    <a16:rowId xmlns:a16="http://schemas.microsoft.com/office/drawing/2014/main" val="3364437935"/>
                  </a:ext>
                </a:extLst>
              </a:tr>
              <a:tr h="40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Оценка мастерства исполнителя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Инструментальный контроль результатов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Контроль мастерства исполнителя услуг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extLst>
                  <a:ext uri="{0D108BD9-81ED-4DB2-BD59-A6C34878D82A}">
                    <a16:rowId xmlns:a16="http://schemas.microsoft.com/office/drawing/2014/main" val="1339431536"/>
                  </a:ext>
                </a:extLst>
              </a:tr>
              <a:tr h="40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Оценка процесса выполнения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Инструментальный контроль результатов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Контроль процесса выполнения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extLst>
                  <a:ext uri="{0D108BD9-81ED-4DB2-BD59-A6C34878D82A}">
                    <a16:rowId xmlns:a16="http://schemas.microsoft.com/office/drawing/2014/main" val="22270951"/>
                  </a:ext>
                </a:extLst>
              </a:tr>
              <a:tr h="543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Оценка процесса выполнения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Рассмотрение документов, подтверждающих качество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Контроль процесса выполнения работ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Инструментальный контроль результатов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extLst>
                  <a:ext uri="{0D108BD9-81ED-4DB2-BD59-A6C34878D82A}">
                    <a16:rowId xmlns:a16="http://schemas.microsoft.com/office/drawing/2014/main" val="3108263700"/>
                  </a:ext>
                </a:extLst>
              </a:tr>
              <a:tr h="543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Оценка процесса выполнения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Рассмотрение документов, подтверждающих качество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Контроль процесса выполнения работ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extLst>
                  <a:ext uri="{0D108BD9-81ED-4DB2-BD59-A6C34878D82A}">
                    <a16:rowId xmlns:a16="http://schemas.microsoft.com/office/drawing/2014/main" val="669456938"/>
                  </a:ext>
                </a:extLst>
              </a:tr>
              <a:tr h="40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Оценка системы качества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Инструментальный контроль результатов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Контроль системы качества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extLst>
                  <a:ext uri="{0D108BD9-81ED-4DB2-BD59-A6C34878D82A}">
                    <a16:rowId xmlns:a16="http://schemas.microsoft.com/office/drawing/2014/main" val="2657848211"/>
                  </a:ext>
                </a:extLst>
              </a:tr>
              <a:tr h="543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Оценка системы качества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Рассмотрение документов, подтверждающих качество работ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Контроль системы качества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Инструментальный контроль результатов работ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11" marR="50911" marT="0" marB="0"/>
                </a:tc>
                <a:extLst>
                  <a:ext uri="{0D108BD9-81ED-4DB2-BD59-A6C34878D82A}">
                    <a16:rowId xmlns:a16="http://schemas.microsoft.com/office/drawing/2014/main" val="427464188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F6103-4804-4606-8105-3D6F4949CA9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82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292</Words>
  <Application>Microsoft Office PowerPoint</Application>
  <PresentationFormat>Экран (16:9)</PresentationFormat>
  <Paragraphs>62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ПОДТВЕРЖДЕНИЕ СООТВЕТСТВИЯ  РАБОТ (ПРОЦЕССОВ) В СТРОИТЕЛЬСТВЕ ТРЕБОВАНИЯМ СТАНДАРТОВ НОСТРОЙ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creator>User</dc:creator>
  <cp:lastModifiedBy>Супер</cp:lastModifiedBy>
  <cp:revision>105</cp:revision>
  <dcterms:created xsi:type="dcterms:W3CDTF">2014-01-27T12:22:47Z</dcterms:created>
  <dcterms:modified xsi:type="dcterms:W3CDTF">2016-12-12T21:46:04Z</dcterms:modified>
</cp:coreProperties>
</file>